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68" r:id="rId5"/>
    <p:sldId id="279" r:id="rId6"/>
    <p:sldId id="280" r:id="rId7"/>
    <p:sldId id="267" r:id="rId8"/>
    <p:sldId id="271" r:id="rId9"/>
    <p:sldId id="258" r:id="rId10"/>
    <p:sldId id="264" r:id="rId11"/>
    <p:sldId id="270" r:id="rId12"/>
    <p:sldId id="259" r:id="rId13"/>
    <p:sldId id="260" r:id="rId14"/>
    <p:sldId id="274" r:id="rId15"/>
    <p:sldId id="275" r:id="rId16"/>
    <p:sldId id="276" r:id="rId17"/>
    <p:sldId id="277"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6A35-4EEC-4414-9290-8A1053C62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1EE502-B825-4F69-A573-BEE0A9C56D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5C7DB0-E1DE-4CB3-8781-360024EA8602}"/>
              </a:ext>
            </a:extLst>
          </p:cNvPr>
          <p:cNvSpPr>
            <a:spLocks noGrp="1"/>
          </p:cNvSpPr>
          <p:nvPr>
            <p:ph type="dt" sz="half" idx="10"/>
          </p:nvPr>
        </p:nvSpPr>
        <p:spPr/>
        <p:txBody>
          <a:bodyPr/>
          <a:lstStyle/>
          <a:p>
            <a:fld id="{3DB2FEFC-047F-4090-BFA6-D1F22217513C}" type="datetimeFigureOut">
              <a:rPr lang="en-GB" smtClean="0"/>
              <a:t>29/04/2024</a:t>
            </a:fld>
            <a:endParaRPr lang="en-GB"/>
          </a:p>
        </p:txBody>
      </p:sp>
      <p:sp>
        <p:nvSpPr>
          <p:cNvPr id="5" name="Footer Placeholder 4">
            <a:extLst>
              <a:ext uri="{FF2B5EF4-FFF2-40B4-BE49-F238E27FC236}">
                <a16:creationId xmlns:a16="http://schemas.microsoft.com/office/drawing/2014/main" id="{762989BD-81C4-4C84-B75D-24537C700A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C50035-FFEA-45B6-8A8A-CB266D165231}"/>
              </a:ext>
            </a:extLst>
          </p:cNvPr>
          <p:cNvSpPr>
            <a:spLocks noGrp="1"/>
          </p:cNvSpPr>
          <p:nvPr>
            <p:ph type="sldNum" sz="quarter" idx="12"/>
          </p:nvPr>
        </p:nvSpPr>
        <p:spPr/>
        <p:txBody>
          <a:bodyPr/>
          <a:lstStyle/>
          <a:p>
            <a:fld id="{59BCF66C-D42F-4B29-ADC8-FFD41EE26915}" type="slidenum">
              <a:rPr lang="en-GB" smtClean="0"/>
              <a:t>‹#›</a:t>
            </a:fld>
            <a:endParaRPr lang="en-GB"/>
          </a:p>
        </p:txBody>
      </p:sp>
    </p:spTree>
    <p:extLst>
      <p:ext uri="{BB962C8B-B14F-4D97-AF65-F5344CB8AC3E}">
        <p14:creationId xmlns:p14="http://schemas.microsoft.com/office/powerpoint/2010/main" val="274007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39C6-C598-4A9C-822A-27E3DC1A39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8D4122-62D5-4BEF-B19E-AAEA88A51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E4F9BE-E40E-40EB-A3AD-491A8CEBF17D}"/>
              </a:ext>
            </a:extLst>
          </p:cNvPr>
          <p:cNvSpPr>
            <a:spLocks noGrp="1"/>
          </p:cNvSpPr>
          <p:nvPr>
            <p:ph type="dt" sz="half" idx="10"/>
          </p:nvPr>
        </p:nvSpPr>
        <p:spPr/>
        <p:txBody>
          <a:bodyPr/>
          <a:lstStyle/>
          <a:p>
            <a:fld id="{3DB2FEFC-047F-4090-BFA6-D1F22217513C}" type="datetimeFigureOut">
              <a:rPr lang="en-GB" smtClean="0"/>
              <a:t>29/04/2024</a:t>
            </a:fld>
            <a:endParaRPr lang="en-GB"/>
          </a:p>
        </p:txBody>
      </p:sp>
      <p:sp>
        <p:nvSpPr>
          <p:cNvPr id="5" name="Footer Placeholder 4">
            <a:extLst>
              <a:ext uri="{FF2B5EF4-FFF2-40B4-BE49-F238E27FC236}">
                <a16:creationId xmlns:a16="http://schemas.microsoft.com/office/drawing/2014/main" id="{8469142D-A997-4ED7-B0F9-E8C531BA32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DD623-0BC4-4E74-8AF9-8084585E8FC7}"/>
              </a:ext>
            </a:extLst>
          </p:cNvPr>
          <p:cNvSpPr>
            <a:spLocks noGrp="1"/>
          </p:cNvSpPr>
          <p:nvPr>
            <p:ph type="sldNum" sz="quarter" idx="12"/>
          </p:nvPr>
        </p:nvSpPr>
        <p:spPr/>
        <p:txBody>
          <a:bodyPr/>
          <a:lstStyle/>
          <a:p>
            <a:fld id="{59BCF66C-D42F-4B29-ADC8-FFD41EE26915}" type="slidenum">
              <a:rPr lang="en-GB" smtClean="0"/>
              <a:t>‹#›</a:t>
            </a:fld>
            <a:endParaRPr lang="en-GB"/>
          </a:p>
        </p:txBody>
      </p:sp>
    </p:spTree>
    <p:extLst>
      <p:ext uri="{BB962C8B-B14F-4D97-AF65-F5344CB8AC3E}">
        <p14:creationId xmlns:p14="http://schemas.microsoft.com/office/powerpoint/2010/main" val="347604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DF53A-6E3E-49C3-908A-56843C2C3E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D0ED50-0D6A-4A3E-8DC2-691095DE1E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B4641A-3682-43F4-BFDA-BDA79BC52BB1}"/>
              </a:ext>
            </a:extLst>
          </p:cNvPr>
          <p:cNvSpPr>
            <a:spLocks noGrp="1"/>
          </p:cNvSpPr>
          <p:nvPr>
            <p:ph type="dt" sz="half" idx="10"/>
          </p:nvPr>
        </p:nvSpPr>
        <p:spPr/>
        <p:txBody>
          <a:bodyPr/>
          <a:lstStyle/>
          <a:p>
            <a:fld id="{3DB2FEFC-047F-4090-BFA6-D1F22217513C}" type="datetimeFigureOut">
              <a:rPr lang="en-GB" smtClean="0"/>
              <a:t>29/04/2024</a:t>
            </a:fld>
            <a:endParaRPr lang="en-GB"/>
          </a:p>
        </p:txBody>
      </p:sp>
      <p:sp>
        <p:nvSpPr>
          <p:cNvPr id="5" name="Footer Placeholder 4">
            <a:extLst>
              <a:ext uri="{FF2B5EF4-FFF2-40B4-BE49-F238E27FC236}">
                <a16:creationId xmlns:a16="http://schemas.microsoft.com/office/drawing/2014/main" id="{C0E56535-908C-4558-A906-F31751CEAE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FF58BF-90A4-429A-A411-FA78DA330DDF}"/>
              </a:ext>
            </a:extLst>
          </p:cNvPr>
          <p:cNvSpPr>
            <a:spLocks noGrp="1"/>
          </p:cNvSpPr>
          <p:nvPr>
            <p:ph type="sldNum" sz="quarter" idx="12"/>
          </p:nvPr>
        </p:nvSpPr>
        <p:spPr/>
        <p:txBody>
          <a:bodyPr/>
          <a:lstStyle/>
          <a:p>
            <a:fld id="{59BCF66C-D42F-4B29-ADC8-FFD41EE26915}" type="slidenum">
              <a:rPr lang="en-GB" smtClean="0"/>
              <a:t>‹#›</a:t>
            </a:fld>
            <a:endParaRPr lang="en-GB"/>
          </a:p>
        </p:txBody>
      </p:sp>
    </p:spTree>
    <p:extLst>
      <p:ext uri="{BB962C8B-B14F-4D97-AF65-F5344CB8AC3E}">
        <p14:creationId xmlns:p14="http://schemas.microsoft.com/office/powerpoint/2010/main" val="261738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3541-7254-4659-B59C-8D824E4703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F5415F-28A8-4B19-9306-1AE2EA80C3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B2CC7B-6611-4B32-88A7-59C52B1E4043}"/>
              </a:ext>
            </a:extLst>
          </p:cNvPr>
          <p:cNvSpPr>
            <a:spLocks noGrp="1"/>
          </p:cNvSpPr>
          <p:nvPr>
            <p:ph type="dt" sz="half" idx="10"/>
          </p:nvPr>
        </p:nvSpPr>
        <p:spPr/>
        <p:txBody>
          <a:bodyPr/>
          <a:lstStyle/>
          <a:p>
            <a:fld id="{3DB2FEFC-047F-4090-BFA6-D1F22217513C}" type="datetimeFigureOut">
              <a:rPr lang="en-GB" smtClean="0"/>
              <a:t>29/04/2024</a:t>
            </a:fld>
            <a:endParaRPr lang="en-GB"/>
          </a:p>
        </p:txBody>
      </p:sp>
      <p:sp>
        <p:nvSpPr>
          <p:cNvPr id="5" name="Footer Placeholder 4">
            <a:extLst>
              <a:ext uri="{FF2B5EF4-FFF2-40B4-BE49-F238E27FC236}">
                <a16:creationId xmlns:a16="http://schemas.microsoft.com/office/drawing/2014/main" id="{FA7A7ABF-89DF-425A-831A-85B90B205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10D0E6-9D71-4F5D-864A-DB886515FAB8}"/>
              </a:ext>
            </a:extLst>
          </p:cNvPr>
          <p:cNvSpPr>
            <a:spLocks noGrp="1"/>
          </p:cNvSpPr>
          <p:nvPr>
            <p:ph type="sldNum" sz="quarter" idx="12"/>
          </p:nvPr>
        </p:nvSpPr>
        <p:spPr/>
        <p:txBody>
          <a:bodyPr/>
          <a:lstStyle/>
          <a:p>
            <a:fld id="{59BCF66C-D42F-4B29-ADC8-FFD41EE26915}" type="slidenum">
              <a:rPr lang="en-GB" smtClean="0"/>
              <a:t>‹#›</a:t>
            </a:fld>
            <a:endParaRPr lang="en-GB"/>
          </a:p>
        </p:txBody>
      </p:sp>
    </p:spTree>
    <p:extLst>
      <p:ext uri="{BB962C8B-B14F-4D97-AF65-F5344CB8AC3E}">
        <p14:creationId xmlns:p14="http://schemas.microsoft.com/office/powerpoint/2010/main" val="202411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62F3-5A0F-495D-A32A-523C19896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55AB10-90C6-4024-951B-7F448CEBC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05865B-0BAD-4860-A35B-0BECF7A271FD}"/>
              </a:ext>
            </a:extLst>
          </p:cNvPr>
          <p:cNvSpPr>
            <a:spLocks noGrp="1"/>
          </p:cNvSpPr>
          <p:nvPr>
            <p:ph type="dt" sz="half" idx="10"/>
          </p:nvPr>
        </p:nvSpPr>
        <p:spPr/>
        <p:txBody>
          <a:bodyPr/>
          <a:lstStyle/>
          <a:p>
            <a:fld id="{3DB2FEFC-047F-4090-BFA6-D1F22217513C}" type="datetimeFigureOut">
              <a:rPr lang="en-GB" smtClean="0"/>
              <a:t>29/04/2024</a:t>
            </a:fld>
            <a:endParaRPr lang="en-GB"/>
          </a:p>
        </p:txBody>
      </p:sp>
      <p:sp>
        <p:nvSpPr>
          <p:cNvPr id="5" name="Footer Placeholder 4">
            <a:extLst>
              <a:ext uri="{FF2B5EF4-FFF2-40B4-BE49-F238E27FC236}">
                <a16:creationId xmlns:a16="http://schemas.microsoft.com/office/drawing/2014/main" id="{8F768C7D-1A03-463E-93B6-87AFF9FD3C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02D10C-FADE-405B-8D39-7F057B3DAC2E}"/>
              </a:ext>
            </a:extLst>
          </p:cNvPr>
          <p:cNvSpPr>
            <a:spLocks noGrp="1"/>
          </p:cNvSpPr>
          <p:nvPr>
            <p:ph type="sldNum" sz="quarter" idx="12"/>
          </p:nvPr>
        </p:nvSpPr>
        <p:spPr/>
        <p:txBody>
          <a:bodyPr/>
          <a:lstStyle/>
          <a:p>
            <a:fld id="{59BCF66C-D42F-4B29-ADC8-FFD41EE26915}" type="slidenum">
              <a:rPr lang="en-GB" smtClean="0"/>
              <a:t>‹#›</a:t>
            </a:fld>
            <a:endParaRPr lang="en-GB"/>
          </a:p>
        </p:txBody>
      </p:sp>
    </p:spTree>
    <p:extLst>
      <p:ext uri="{BB962C8B-B14F-4D97-AF65-F5344CB8AC3E}">
        <p14:creationId xmlns:p14="http://schemas.microsoft.com/office/powerpoint/2010/main" val="120495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957D-55DC-45E3-A8A6-EB64EF81AE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7D9DE2-B7C5-482E-A1F8-FE75329678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367E70-DD4C-4C8E-86E5-325060D2E1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87BB44-804A-4C72-8F51-519DCB366098}"/>
              </a:ext>
            </a:extLst>
          </p:cNvPr>
          <p:cNvSpPr>
            <a:spLocks noGrp="1"/>
          </p:cNvSpPr>
          <p:nvPr>
            <p:ph type="dt" sz="half" idx="10"/>
          </p:nvPr>
        </p:nvSpPr>
        <p:spPr/>
        <p:txBody>
          <a:bodyPr/>
          <a:lstStyle/>
          <a:p>
            <a:fld id="{3DB2FEFC-047F-4090-BFA6-D1F22217513C}" type="datetimeFigureOut">
              <a:rPr lang="en-GB" smtClean="0"/>
              <a:t>29/04/2024</a:t>
            </a:fld>
            <a:endParaRPr lang="en-GB"/>
          </a:p>
        </p:txBody>
      </p:sp>
      <p:sp>
        <p:nvSpPr>
          <p:cNvPr id="6" name="Footer Placeholder 5">
            <a:extLst>
              <a:ext uri="{FF2B5EF4-FFF2-40B4-BE49-F238E27FC236}">
                <a16:creationId xmlns:a16="http://schemas.microsoft.com/office/drawing/2014/main" id="{5A37896D-D7F3-44C4-B53B-E69A77AF91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6C707B-AC9C-49D5-AD8F-CA63651EC4E9}"/>
              </a:ext>
            </a:extLst>
          </p:cNvPr>
          <p:cNvSpPr>
            <a:spLocks noGrp="1"/>
          </p:cNvSpPr>
          <p:nvPr>
            <p:ph type="sldNum" sz="quarter" idx="12"/>
          </p:nvPr>
        </p:nvSpPr>
        <p:spPr/>
        <p:txBody>
          <a:bodyPr/>
          <a:lstStyle/>
          <a:p>
            <a:fld id="{59BCF66C-D42F-4B29-ADC8-FFD41EE26915}" type="slidenum">
              <a:rPr lang="en-GB" smtClean="0"/>
              <a:t>‹#›</a:t>
            </a:fld>
            <a:endParaRPr lang="en-GB"/>
          </a:p>
        </p:txBody>
      </p:sp>
    </p:spTree>
    <p:extLst>
      <p:ext uri="{BB962C8B-B14F-4D97-AF65-F5344CB8AC3E}">
        <p14:creationId xmlns:p14="http://schemas.microsoft.com/office/powerpoint/2010/main" val="80473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125A-17D4-416D-A6A0-1AF4BE9AE9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B8D21A-4F90-44A3-9537-3B13A1E66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1BAC3-6117-4028-9C4A-53C806DFDF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DC9050-56EF-49C8-99EF-CD78ADC0EF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B69AF9-4552-4478-8D82-6040CA188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C2B5AD-BBCB-4D20-971B-C7FCA62297F9}"/>
              </a:ext>
            </a:extLst>
          </p:cNvPr>
          <p:cNvSpPr>
            <a:spLocks noGrp="1"/>
          </p:cNvSpPr>
          <p:nvPr>
            <p:ph type="dt" sz="half" idx="10"/>
          </p:nvPr>
        </p:nvSpPr>
        <p:spPr/>
        <p:txBody>
          <a:bodyPr/>
          <a:lstStyle/>
          <a:p>
            <a:fld id="{3DB2FEFC-047F-4090-BFA6-D1F22217513C}" type="datetimeFigureOut">
              <a:rPr lang="en-GB" smtClean="0"/>
              <a:t>29/04/2024</a:t>
            </a:fld>
            <a:endParaRPr lang="en-GB"/>
          </a:p>
        </p:txBody>
      </p:sp>
      <p:sp>
        <p:nvSpPr>
          <p:cNvPr id="8" name="Footer Placeholder 7">
            <a:extLst>
              <a:ext uri="{FF2B5EF4-FFF2-40B4-BE49-F238E27FC236}">
                <a16:creationId xmlns:a16="http://schemas.microsoft.com/office/drawing/2014/main" id="{5340A7FB-1435-47A7-8722-7D34D215E7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2B645B-5FC1-4D6A-89B5-58806FEC3062}"/>
              </a:ext>
            </a:extLst>
          </p:cNvPr>
          <p:cNvSpPr>
            <a:spLocks noGrp="1"/>
          </p:cNvSpPr>
          <p:nvPr>
            <p:ph type="sldNum" sz="quarter" idx="12"/>
          </p:nvPr>
        </p:nvSpPr>
        <p:spPr/>
        <p:txBody>
          <a:bodyPr/>
          <a:lstStyle/>
          <a:p>
            <a:fld id="{59BCF66C-D42F-4B29-ADC8-FFD41EE26915}" type="slidenum">
              <a:rPr lang="en-GB" smtClean="0"/>
              <a:t>‹#›</a:t>
            </a:fld>
            <a:endParaRPr lang="en-GB"/>
          </a:p>
        </p:txBody>
      </p:sp>
    </p:spTree>
    <p:extLst>
      <p:ext uri="{BB962C8B-B14F-4D97-AF65-F5344CB8AC3E}">
        <p14:creationId xmlns:p14="http://schemas.microsoft.com/office/powerpoint/2010/main" val="310249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7A6B-BC2E-4362-BD55-BFFD62D1B4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F84923-8208-48BD-AD96-EDCD168AC61C}"/>
              </a:ext>
            </a:extLst>
          </p:cNvPr>
          <p:cNvSpPr>
            <a:spLocks noGrp="1"/>
          </p:cNvSpPr>
          <p:nvPr>
            <p:ph type="dt" sz="half" idx="10"/>
          </p:nvPr>
        </p:nvSpPr>
        <p:spPr/>
        <p:txBody>
          <a:bodyPr/>
          <a:lstStyle/>
          <a:p>
            <a:fld id="{3DB2FEFC-047F-4090-BFA6-D1F22217513C}" type="datetimeFigureOut">
              <a:rPr lang="en-GB" smtClean="0"/>
              <a:t>29/04/2024</a:t>
            </a:fld>
            <a:endParaRPr lang="en-GB"/>
          </a:p>
        </p:txBody>
      </p:sp>
      <p:sp>
        <p:nvSpPr>
          <p:cNvPr id="4" name="Footer Placeholder 3">
            <a:extLst>
              <a:ext uri="{FF2B5EF4-FFF2-40B4-BE49-F238E27FC236}">
                <a16:creationId xmlns:a16="http://schemas.microsoft.com/office/drawing/2014/main" id="{E8324FD4-A35C-473B-993C-403BEF73C7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A44DB5-3EA5-4B9E-B122-827ABC0D45C9}"/>
              </a:ext>
            </a:extLst>
          </p:cNvPr>
          <p:cNvSpPr>
            <a:spLocks noGrp="1"/>
          </p:cNvSpPr>
          <p:nvPr>
            <p:ph type="sldNum" sz="quarter" idx="12"/>
          </p:nvPr>
        </p:nvSpPr>
        <p:spPr/>
        <p:txBody>
          <a:bodyPr/>
          <a:lstStyle/>
          <a:p>
            <a:fld id="{59BCF66C-D42F-4B29-ADC8-FFD41EE26915}" type="slidenum">
              <a:rPr lang="en-GB" smtClean="0"/>
              <a:t>‹#›</a:t>
            </a:fld>
            <a:endParaRPr lang="en-GB"/>
          </a:p>
        </p:txBody>
      </p:sp>
    </p:spTree>
    <p:extLst>
      <p:ext uri="{BB962C8B-B14F-4D97-AF65-F5344CB8AC3E}">
        <p14:creationId xmlns:p14="http://schemas.microsoft.com/office/powerpoint/2010/main" val="159655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7CB95-E356-493D-A504-328825F37918}"/>
              </a:ext>
            </a:extLst>
          </p:cNvPr>
          <p:cNvSpPr>
            <a:spLocks noGrp="1"/>
          </p:cNvSpPr>
          <p:nvPr>
            <p:ph type="dt" sz="half" idx="10"/>
          </p:nvPr>
        </p:nvSpPr>
        <p:spPr/>
        <p:txBody>
          <a:bodyPr/>
          <a:lstStyle/>
          <a:p>
            <a:fld id="{3DB2FEFC-047F-4090-BFA6-D1F22217513C}" type="datetimeFigureOut">
              <a:rPr lang="en-GB" smtClean="0"/>
              <a:t>29/04/2024</a:t>
            </a:fld>
            <a:endParaRPr lang="en-GB"/>
          </a:p>
        </p:txBody>
      </p:sp>
      <p:sp>
        <p:nvSpPr>
          <p:cNvPr id="3" name="Footer Placeholder 2">
            <a:extLst>
              <a:ext uri="{FF2B5EF4-FFF2-40B4-BE49-F238E27FC236}">
                <a16:creationId xmlns:a16="http://schemas.microsoft.com/office/drawing/2014/main" id="{0E929692-E870-4ED0-8D4C-6E5E688785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07E841-6A88-40A7-BF58-79D82FF57B0D}"/>
              </a:ext>
            </a:extLst>
          </p:cNvPr>
          <p:cNvSpPr>
            <a:spLocks noGrp="1"/>
          </p:cNvSpPr>
          <p:nvPr>
            <p:ph type="sldNum" sz="quarter" idx="12"/>
          </p:nvPr>
        </p:nvSpPr>
        <p:spPr/>
        <p:txBody>
          <a:bodyPr/>
          <a:lstStyle/>
          <a:p>
            <a:fld id="{59BCF66C-D42F-4B29-ADC8-FFD41EE26915}" type="slidenum">
              <a:rPr lang="en-GB" smtClean="0"/>
              <a:t>‹#›</a:t>
            </a:fld>
            <a:endParaRPr lang="en-GB"/>
          </a:p>
        </p:txBody>
      </p:sp>
    </p:spTree>
    <p:extLst>
      <p:ext uri="{BB962C8B-B14F-4D97-AF65-F5344CB8AC3E}">
        <p14:creationId xmlns:p14="http://schemas.microsoft.com/office/powerpoint/2010/main" val="166327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13F7-66CF-44D3-AAF0-F8E3D1BFE6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067D72-1C7B-46C5-8C38-83E85294E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A87048-E12D-479E-BF05-A8EF46F87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2266A8-3A85-4BD3-8ED7-9F13F15792E7}"/>
              </a:ext>
            </a:extLst>
          </p:cNvPr>
          <p:cNvSpPr>
            <a:spLocks noGrp="1"/>
          </p:cNvSpPr>
          <p:nvPr>
            <p:ph type="dt" sz="half" idx="10"/>
          </p:nvPr>
        </p:nvSpPr>
        <p:spPr/>
        <p:txBody>
          <a:bodyPr/>
          <a:lstStyle/>
          <a:p>
            <a:fld id="{3DB2FEFC-047F-4090-BFA6-D1F22217513C}" type="datetimeFigureOut">
              <a:rPr lang="en-GB" smtClean="0"/>
              <a:t>29/04/2024</a:t>
            </a:fld>
            <a:endParaRPr lang="en-GB"/>
          </a:p>
        </p:txBody>
      </p:sp>
      <p:sp>
        <p:nvSpPr>
          <p:cNvPr id="6" name="Footer Placeholder 5">
            <a:extLst>
              <a:ext uri="{FF2B5EF4-FFF2-40B4-BE49-F238E27FC236}">
                <a16:creationId xmlns:a16="http://schemas.microsoft.com/office/drawing/2014/main" id="{7666A1AA-243D-48BE-B7A4-E672D783B4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271AFF-E465-4910-9EB4-FAD23C79CE5F}"/>
              </a:ext>
            </a:extLst>
          </p:cNvPr>
          <p:cNvSpPr>
            <a:spLocks noGrp="1"/>
          </p:cNvSpPr>
          <p:nvPr>
            <p:ph type="sldNum" sz="quarter" idx="12"/>
          </p:nvPr>
        </p:nvSpPr>
        <p:spPr/>
        <p:txBody>
          <a:bodyPr/>
          <a:lstStyle/>
          <a:p>
            <a:fld id="{59BCF66C-D42F-4B29-ADC8-FFD41EE26915}" type="slidenum">
              <a:rPr lang="en-GB" smtClean="0"/>
              <a:t>‹#›</a:t>
            </a:fld>
            <a:endParaRPr lang="en-GB"/>
          </a:p>
        </p:txBody>
      </p:sp>
    </p:spTree>
    <p:extLst>
      <p:ext uri="{BB962C8B-B14F-4D97-AF65-F5344CB8AC3E}">
        <p14:creationId xmlns:p14="http://schemas.microsoft.com/office/powerpoint/2010/main" val="174449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0143-B7C3-4497-9957-E222E2225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B88DEB-4946-4107-852A-207FD14F4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696850-DA8E-4DC3-9FFD-8EF675791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A3F7A-1ED2-4851-B21B-62FEDDAD2287}"/>
              </a:ext>
            </a:extLst>
          </p:cNvPr>
          <p:cNvSpPr>
            <a:spLocks noGrp="1"/>
          </p:cNvSpPr>
          <p:nvPr>
            <p:ph type="dt" sz="half" idx="10"/>
          </p:nvPr>
        </p:nvSpPr>
        <p:spPr/>
        <p:txBody>
          <a:bodyPr/>
          <a:lstStyle/>
          <a:p>
            <a:fld id="{3DB2FEFC-047F-4090-BFA6-D1F22217513C}" type="datetimeFigureOut">
              <a:rPr lang="en-GB" smtClean="0"/>
              <a:t>29/04/2024</a:t>
            </a:fld>
            <a:endParaRPr lang="en-GB"/>
          </a:p>
        </p:txBody>
      </p:sp>
      <p:sp>
        <p:nvSpPr>
          <p:cNvPr id="6" name="Footer Placeholder 5">
            <a:extLst>
              <a:ext uri="{FF2B5EF4-FFF2-40B4-BE49-F238E27FC236}">
                <a16:creationId xmlns:a16="http://schemas.microsoft.com/office/drawing/2014/main" id="{E44391F9-ACBA-4920-85B7-F32B1C4293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009769-95F5-4727-8D19-7E1F38A1A7E8}"/>
              </a:ext>
            </a:extLst>
          </p:cNvPr>
          <p:cNvSpPr>
            <a:spLocks noGrp="1"/>
          </p:cNvSpPr>
          <p:nvPr>
            <p:ph type="sldNum" sz="quarter" idx="12"/>
          </p:nvPr>
        </p:nvSpPr>
        <p:spPr/>
        <p:txBody>
          <a:bodyPr/>
          <a:lstStyle/>
          <a:p>
            <a:fld id="{59BCF66C-D42F-4B29-ADC8-FFD41EE26915}" type="slidenum">
              <a:rPr lang="en-GB" smtClean="0"/>
              <a:t>‹#›</a:t>
            </a:fld>
            <a:endParaRPr lang="en-GB"/>
          </a:p>
        </p:txBody>
      </p:sp>
    </p:spTree>
    <p:extLst>
      <p:ext uri="{BB962C8B-B14F-4D97-AF65-F5344CB8AC3E}">
        <p14:creationId xmlns:p14="http://schemas.microsoft.com/office/powerpoint/2010/main" val="349275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EDC1E2-CA57-4749-81DE-DBC136CD4E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327CDB-0A82-42CE-BD8A-E12E11AEC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8A8C4E-3A35-4BD5-9DE8-1246D90FEF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2FEFC-047F-4090-BFA6-D1F22217513C}" type="datetimeFigureOut">
              <a:rPr lang="en-GB" smtClean="0"/>
              <a:t>29/04/2024</a:t>
            </a:fld>
            <a:endParaRPr lang="en-GB"/>
          </a:p>
        </p:txBody>
      </p:sp>
      <p:sp>
        <p:nvSpPr>
          <p:cNvPr id="5" name="Footer Placeholder 4">
            <a:extLst>
              <a:ext uri="{FF2B5EF4-FFF2-40B4-BE49-F238E27FC236}">
                <a16:creationId xmlns:a16="http://schemas.microsoft.com/office/drawing/2014/main" id="{56F1754E-7EAF-4BAD-BAF2-D0D6925D5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2FB9DA-F726-49FA-9D98-435CB1A08D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CF66C-D42F-4B29-ADC8-FFD41EE26915}" type="slidenum">
              <a:rPr lang="en-GB" smtClean="0"/>
              <a:t>‹#›</a:t>
            </a:fld>
            <a:endParaRPr lang="en-GB"/>
          </a:p>
        </p:txBody>
      </p:sp>
    </p:spTree>
    <p:extLst>
      <p:ext uri="{BB962C8B-B14F-4D97-AF65-F5344CB8AC3E}">
        <p14:creationId xmlns:p14="http://schemas.microsoft.com/office/powerpoint/2010/main" val="1875812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khanacademy.org/humanities/us-history/the-gilded-age/gilded-age/a/america-moves-to-the-cit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reehugger.com/what-are-greenhouse-gases-120388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6D22-F5DA-49F2-9D59-27D9956E63EA}"/>
              </a:ext>
            </a:extLst>
          </p:cNvPr>
          <p:cNvSpPr>
            <a:spLocks noGrp="1"/>
          </p:cNvSpPr>
          <p:nvPr>
            <p:ph type="ctrTitle"/>
          </p:nvPr>
        </p:nvSpPr>
        <p:spPr>
          <a:xfrm>
            <a:off x="357809" y="1122363"/>
            <a:ext cx="11502887" cy="1329289"/>
          </a:xfrm>
        </p:spPr>
        <p:txBody>
          <a:bodyPr>
            <a:normAutofit/>
          </a:bodyPr>
          <a:lstStyle/>
          <a:p>
            <a:r>
              <a:rPr lang="en-GB" sz="4000" b="1" dirty="0"/>
              <a:t>THE IMPACTS OF CLIMATE CHANGE ON OCCUPATIONAL HEALTH AND SAFETY</a:t>
            </a:r>
          </a:p>
        </p:txBody>
      </p:sp>
      <p:sp>
        <p:nvSpPr>
          <p:cNvPr id="3" name="Subtitle 2">
            <a:extLst>
              <a:ext uri="{FF2B5EF4-FFF2-40B4-BE49-F238E27FC236}">
                <a16:creationId xmlns:a16="http://schemas.microsoft.com/office/drawing/2014/main" id="{13252A1B-2E87-468B-8F77-5C93D44C180E}"/>
              </a:ext>
            </a:extLst>
          </p:cNvPr>
          <p:cNvSpPr>
            <a:spLocks noGrp="1"/>
          </p:cNvSpPr>
          <p:nvPr>
            <p:ph type="subTitle" idx="1"/>
          </p:nvPr>
        </p:nvSpPr>
        <p:spPr>
          <a:xfrm>
            <a:off x="357809" y="2557670"/>
            <a:ext cx="11661913" cy="3927536"/>
          </a:xfrm>
        </p:spPr>
        <p:txBody>
          <a:bodyPr>
            <a:normAutofit/>
          </a:bodyPr>
          <a:lstStyle/>
          <a:p>
            <a:endParaRPr lang="en-GB" b="1" dirty="0"/>
          </a:p>
          <a:p>
            <a:r>
              <a:rPr lang="en-GB" sz="3200" b="1" dirty="0"/>
              <a:t>BY</a:t>
            </a:r>
            <a:endParaRPr lang="en-GB" sz="3200" dirty="0"/>
          </a:p>
          <a:p>
            <a:r>
              <a:rPr lang="en-US" sz="3200" b="1" dirty="0"/>
              <a:t>ENGR. DR. RICHARD ANTIGHA, </a:t>
            </a:r>
            <a:r>
              <a:rPr lang="en-US" sz="3200" b="1" i="1" dirty="0"/>
              <a:t>JP.</a:t>
            </a:r>
            <a:endParaRPr lang="en-GB" sz="3200" dirty="0"/>
          </a:p>
          <a:p>
            <a:r>
              <a:rPr lang="en-US" sz="3200" dirty="0"/>
              <a:t> </a:t>
            </a:r>
            <a:r>
              <a:rPr lang="en-US" sz="3200" b="1" i="1" dirty="0"/>
              <a:t>MNSE, </a:t>
            </a:r>
            <a:r>
              <a:rPr lang="en-US" sz="3200" b="1" i="1" dirty="0" err="1"/>
              <a:t>MNISafetyE</a:t>
            </a:r>
            <a:r>
              <a:rPr lang="en-US" sz="3200" b="1" i="1" dirty="0"/>
              <a:t>, MNIAE, MNAHS, R. Eng., COREN.</a:t>
            </a:r>
            <a:endParaRPr lang="en-GB" sz="3200" dirty="0"/>
          </a:p>
          <a:p>
            <a:r>
              <a:rPr lang="en-GB" sz="3200" b="1" dirty="0"/>
              <a:t> </a:t>
            </a:r>
            <a:endParaRPr lang="en-GB" sz="3200" dirty="0"/>
          </a:p>
          <a:p>
            <a:r>
              <a:rPr lang="en-GB" sz="3200" b="1" dirty="0"/>
              <a:t>During The 2024 World Safety Day &amp; Induction, </a:t>
            </a:r>
          </a:p>
          <a:p>
            <a:r>
              <a:rPr lang="en-GB" sz="3200" b="1" dirty="0"/>
              <a:t>Today, 28</a:t>
            </a:r>
            <a:r>
              <a:rPr lang="en-GB" sz="3200" b="1" baseline="30000" dirty="0"/>
              <a:t>th</a:t>
            </a:r>
            <a:r>
              <a:rPr lang="en-GB" sz="3200" b="1" dirty="0"/>
              <a:t> April, 2024.</a:t>
            </a:r>
            <a:endParaRPr lang="en-GB" sz="3200" dirty="0"/>
          </a:p>
          <a:p>
            <a:endParaRPr lang="en-GB" dirty="0"/>
          </a:p>
        </p:txBody>
      </p:sp>
    </p:spTree>
    <p:extLst>
      <p:ext uri="{BB962C8B-B14F-4D97-AF65-F5344CB8AC3E}">
        <p14:creationId xmlns:p14="http://schemas.microsoft.com/office/powerpoint/2010/main" val="306707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55FF-6D6F-4C72-A09E-5FFAB909D153}"/>
              </a:ext>
            </a:extLst>
          </p:cNvPr>
          <p:cNvSpPr>
            <a:spLocks noGrp="1"/>
          </p:cNvSpPr>
          <p:nvPr>
            <p:ph type="title"/>
          </p:nvPr>
        </p:nvSpPr>
        <p:spPr/>
        <p:txBody>
          <a:bodyPr/>
          <a:lstStyle/>
          <a:p>
            <a:r>
              <a:rPr lang="en-GB" b="1" dirty="0"/>
              <a:t>Human impacts on the carbon cycle</a:t>
            </a:r>
            <a:endParaRPr lang="en-GB" dirty="0"/>
          </a:p>
        </p:txBody>
      </p:sp>
      <p:sp>
        <p:nvSpPr>
          <p:cNvPr id="3" name="Content Placeholder 2">
            <a:extLst>
              <a:ext uri="{FF2B5EF4-FFF2-40B4-BE49-F238E27FC236}">
                <a16:creationId xmlns:a16="http://schemas.microsoft.com/office/drawing/2014/main" id="{6230878D-CAF0-43B0-B763-C85A2FD550E5}"/>
              </a:ext>
            </a:extLst>
          </p:cNvPr>
          <p:cNvSpPr>
            <a:spLocks noGrp="1"/>
          </p:cNvSpPr>
          <p:nvPr>
            <p:ph idx="1"/>
          </p:nvPr>
        </p:nvSpPr>
        <p:spPr/>
        <p:txBody>
          <a:bodyPr>
            <a:normAutofit fontScale="85000" lnSpcReduction="20000"/>
          </a:bodyPr>
          <a:lstStyle/>
          <a:p>
            <a:r>
              <a:rPr lang="en-GB" dirty="0"/>
              <a:t>Global demand for Earth’s limited fossil fuel reserves has risen since the beginning of the </a:t>
            </a:r>
            <a:r>
              <a:rPr lang="en-GB" dirty="0">
                <a:hlinkClick r:id="rId2"/>
              </a:rPr>
              <a:t>Industrial Revolution</a:t>
            </a:r>
            <a:r>
              <a:rPr lang="en-GB" dirty="0"/>
              <a:t>. Fossil fuels are considered a </a:t>
            </a:r>
            <a:r>
              <a:rPr lang="en-GB" b="1" dirty="0"/>
              <a:t>non-renewable resource</a:t>
            </a:r>
            <a:r>
              <a:rPr lang="en-GB" dirty="0"/>
              <a:t> because they are being used up much faster than they can be produced by geological processes.</a:t>
            </a:r>
          </a:p>
          <a:p>
            <a:r>
              <a:rPr lang="en-GB" dirty="0"/>
              <a:t>When fossil fuels are burned, </a:t>
            </a:r>
            <a:r>
              <a:rPr lang="en-US" altLang="en-US" dirty="0">
                <a:latin typeface="Arial" panose="020B0604020202020204" pitchFamily="34" charset="0"/>
              </a:rPr>
              <a:t>carbon (iv) oxide</a:t>
            </a:r>
            <a:r>
              <a:rPr lang="en-GB" dirty="0"/>
              <a:t>—CO</a:t>
            </a:r>
            <a:r>
              <a:rPr lang="en-GB" baseline="-25000" dirty="0"/>
              <a:t>2</a:t>
            </a:r>
            <a:r>
              <a:rPr lang="en-GB" dirty="0"/>
              <a:t>—is released into the air. Increasing use of fossil fuels has led to elevated levels of atmospheric CO</a:t>
            </a:r>
            <a:r>
              <a:rPr lang="en-GB" baseline="-25000" dirty="0"/>
              <a:t>2</a:t>
            </a:r>
            <a:r>
              <a:rPr lang="en-GB" dirty="0"/>
              <a:t>. Deforestation—the cutting-down of forests—is also a major contributor to increasing CO</a:t>
            </a:r>
            <a:r>
              <a:rPr lang="en-GB" baseline="-25000" dirty="0"/>
              <a:t>2</a:t>
            </a:r>
            <a:r>
              <a:rPr lang="en-GB" dirty="0"/>
              <a:t> levels. Trees and other parts of a forest ecosystem sequester carbon, and much of the carbon is released as CO</a:t>
            </a:r>
            <a:r>
              <a:rPr lang="en-GB" baseline="-25000" dirty="0"/>
              <a:t>2</a:t>
            </a:r>
            <a:r>
              <a:rPr lang="en-GB" dirty="0"/>
              <a:t> if the forest is cleared.</a:t>
            </a:r>
          </a:p>
          <a:p>
            <a:r>
              <a:rPr lang="en-GB" dirty="0"/>
              <a:t>Some of the extra CO</a:t>
            </a:r>
            <a:r>
              <a:rPr lang="en-GB" baseline="-25000" dirty="0"/>
              <a:t>2</a:t>
            </a:r>
            <a:r>
              <a:rPr lang="en-GB" dirty="0"/>
              <a:t> produced by human activities is taken up by plants or absorbed by the ocean, but these processes don't fully counteract the increase. So, atmospheric CO</a:t>
            </a:r>
            <a:r>
              <a:rPr lang="en-GB" baseline="-25000" dirty="0"/>
              <a:t>2</a:t>
            </a:r>
            <a:r>
              <a:rPr lang="en-GB" dirty="0"/>
              <a:t> levels have risen and continue to rise. CO</a:t>
            </a:r>
            <a:r>
              <a:rPr lang="en-GB" baseline="-25000" dirty="0"/>
              <a:t>2</a:t>
            </a:r>
            <a:r>
              <a:rPr lang="en-GB" dirty="0"/>
              <a:t> levels naturally rise and fall in cycles over long periods of time, but they are higher now than they have been in the past 400,000 years.</a:t>
            </a:r>
          </a:p>
          <a:p>
            <a:endParaRPr lang="en-GB" dirty="0"/>
          </a:p>
        </p:txBody>
      </p:sp>
    </p:spTree>
    <p:extLst>
      <p:ext uri="{BB962C8B-B14F-4D97-AF65-F5344CB8AC3E}">
        <p14:creationId xmlns:p14="http://schemas.microsoft.com/office/powerpoint/2010/main" val="15052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55FF-6D6F-4C72-A09E-5FFAB909D153}"/>
              </a:ext>
            </a:extLst>
          </p:cNvPr>
          <p:cNvSpPr>
            <a:spLocks noGrp="1"/>
          </p:cNvSpPr>
          <p:nvPr>
            <p:ph type="title"/>
          </p:nvPr>
        </p:nvSpPr>
        <p:spPr/>
        <p:txBody>
          <a:bodyPr/>
          <a:lstStyle/>
          <a:p>
            <a:r>
              <a:rPr lang="en-GB" dirty="0"/>
              <a:t>OZONE DEPLETION AND GLOBAL WARMING</a:t>
            </a:r>
          </a:p>
        </p:txBody>
      </p:sp>
      <p:sp>
        <p:nvSpPr>
          <p:cNvPr id="3" name="Content Placeholder 2">
            <a:extLst>
              <a:ext uri="{FF2B5EF4-FFF2-40B4-BE49-F238E27FC236}">
                <a16:creationId xmlns:a16="http://schemas.microsoft.com/office/drawing/2014/main" id="{6230878D-CAF0-43B0-B763-C85A2FD550E5}"/>
              </a:ext>
            </a:extLst>
          </p:cNvPr>
          <p:cNvSpPr>
            <a:spLocks noGrp="1"/>
          </p:cNvSpPr>
          <p:nvPr>
            <p:ph idx="1"/>
          </p:nvPr>
        </p:nvSpPr>
        <p:spPr/>
        <p:txBody>
          <a:bodyPr/>
          <a:lstStyle/>
          <a:p>
            <a:r>
              <a:rPr lang="en-GB" dirty="0"/>
              <a:t>The key difference between ozone depletion and global warming is that ozone depletion is the </a:t>
            </a:r>
            <a:r>
              <a:rPr lang="en-GB" b="1" dirty="0"/>
              <a:t>decrease in the thickness of the ozone layer</a:t>
            </a:r>
            <a:r>
              <a:rPr lang="en-GB" dirty="0"/>
              <a:t>, whereas global warming is the increase of heat in the atmosphere</a:t>
            </a:r>
          </a:p>
          <a:p>
            <a:endParaRPr lang="en-GB" dirty="0"/>
          </a:p>
        </p:txBody>
      </p:sp>
    </p:spTree>
    <p:extLst>
      <p:ext uri="{BB962C8B-B14F-4D97-AF65-F5344CB8AC3E}">
        <p14:creationId xmlns:p14="http://schemas.microsoft.com/office/powerpoint/2010/main" val="337537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5ED4-3D41-4A07-807E-096C3583A7B0}"/>
              </a:ext>
            </a:extLst>
          </p:cNvPr>
          <p:cNvSpPr>
            <a:spLocks noGrp="1"/>
          </p:cNvSpPr>
          <p:nvPr>
            <p:ph type="title"/>
          </p:nvPr>
        </p:nvSpPr>
        <p:spPr/>
        <p:txBody>
          <a:bodyPr/>
          <a:lstStyle/>
          <a:p>
            <a:r>
              <a:rPr lang="en-GB" dirty="0"/>
              <a:t>CONTD</a:t>
            </a:r>
          </a:p>
        </p:txBody>
      </p:sp>
      <p:sp>
        <p:nvSpPr>
          <p:cNvPr id="3" name="Content Placeholder 2">
            <a:extLst>
              <a:ext uri="{FF2B5EF4-FFF2-40B4-BE49-F238E27FC236}">
                <a16:creationId xmlns:a16="http://schemas.microsoft.com/office/drawing/2014/main" id="{584E5272-A0AE-46D1-8599-7A34C966C5E9}"/>
              </a:ext>
            </a:extLst>
          </p:cNvPr>
          <p:cNvSpPr>
            <a:spLocks noGrp="1"/>
          </p:cNvSpPr>
          <p:nvPr>
            <p:ph idx="1"/>
          </p:nvPr>
        </p:nvSpPr>
        <p:spPr/>
        <p:txBody>
          <a:bodyPr/>
          <a:lstStyle/>
          <a:p>
            <a:r>
              <a:rPr lang="en-GB" dirty="0"/>
              <a:t>The heat caused by infrared radiation is absorbed by </a:t>
            </a:r>
            <a:r>
              <a:rPr lang="en-GB" dirty="0">
                <a:hlinkClick r:id="rId2"/>
              </a:rPr>
              <a:t>greenhouse gases</a:t>
            </a:r>
            <a:r>
              <a:rPr lang="en-GB" dirty="0"/>
              <a:t> such as water vapor, carbon dioxide, ozone, and methane, which slows its escape from the atmosphere. </a:t>
            </a:r>
          </a:p>
          <a:p>
            <a:r>
              <a:rPr lang="en-GB" dirty="0"/>
              <a:t>Although greenhouse gases make up only about 1 percent of the Earth's atmosphere, they regulate our climate by trapping heat and holding it in a kind of warm-air blanket that surrounds the planet. </a:t>
            </a:r>
          </a:p>
          <a:p>
            <a:r>
              <a:rPr lang="en-GB" dirty="0"/>
              <a:t>This phenomenon is termed the greenhouse effect</a:t>
            </a:r>
          </a:p>
          <a:p>
            <a:endParaRPr lang="en-GB" dirty="0"/>
          </a:p>
        </p:txBody>
      </p:sp>
    </p:spTree>
    <p:extLst>
      <p:ext uri="{BB962C8B-B14F-4D97-AF65-F5344CB8AC3E}">
        <p14:creationId xmlns:p14="http://schemas.microsoft.com/office/powerpoint/2010/main" val="31534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5ED4-3D41-4A07-807E-096C3583A7B0}"/>
              </a:ext>
            </a:extLst>
          </p:cNvPr>
          <p:cNvSpPr>
            <a:spLocks noGrp="1"/>
          </p:cNvSpPr>
          <p:nvPr>
            <p:ph type="title"/>
          </p:nvPr>
        </p:nvSpPr>
        <p:spPr/>
        <p:txBody>
          <a:bodyPr/>
          <a:lstStyle/>
          <a:p>
            <a:r>
              <a:rPr lang="en-GB" dirty="0"/>
              <a:t>CAUSES OF GLOBAL WARMING</a:t>
            </a:r>
          </a:p>
        </p:txBody>
      </p:sp>
      <p:sp>
        <p:nvSpPr>
          <p:cNvPr id="3" name="Content Placeholder 2">
            <a:extLst>
              <a:ext uri="{FF2B5EF4-FFF2-40B4-BE49-F238E27FC236}">
                <a16:creationId xmlns:a16="http://schemas.microsoft.com/office/drawing/2014/main" id="{584E5272-A0AE-46D1-8599-7A34C966C5E9}"/>
              </a:ext>
            </a:extLst>
          </p:cNvPr>
          <p:cNvSpPr>
            <a:spLocks noGrp="1"/>
          </p:cNvSpPr>
          <p:nvPr>
            <p:ph idx="1"/>
          </p:nvPr>
        </p:nvSpPr>
        <p:spPr/>
        <p:txBody>
          <a:bodyPr>
            <a:normAutofit fontScale="92500" lnSpcReduction="20000"/>
          </a:bodyPr>
          <a:lstStyle/>
          <a:p>
            <a:r>
              <a:rPr lang="en-GB" dirty="0"/>
              <a:t>Power Plants</a:t>
            </a:r>
          </a:p>
          <a:p>
            <a:r>
              <a:rPr lang="en-GB" dirty="0"/>
              <a:t>Agriculture</a:t>
            </a:r>
          </a:p>
          <a:p>
            <a:r>
              <a:rPr lang="en-GB" dirty="0"/>
              <a:t>Vehicles and Transport </a:t>
            </a:r>
          </a:p>
          <a:p>
            <a:r>
              <a:rPr lang="en-GB" dirty="0"/>
              <a:t>Landfills</a:t>
            </a:r>
          </a:p>
          <a:p>
            <a:r>
              <a:rPr lang="en-GB" dirty="0"/>
              <a:t>Offshore Drilling</a:t>
            </a:r>
          </a:p>
          <a:p>
            <a:r>
              <a:rPr lang="en-GB" dirty="0"/>
              <a:t>Fracking</a:t>
            </a:r>
          </a:p>
          <a:p>
            <a:r>
              <a:rPr lang="en-GB" dirty="0"/>
              <a:t>Deforestation</a:t>
            </a:r>
          </a:p>
          <a:p>
            <a:r>
              <a:rPr lang="en-GB" dirty="0"/>
              <a:t>Overfishing</a:t>
            </a:r>
          </a:p>
          <a:p>
            <a:r>
              <a:rPr lang="en-GB" dirty="0"/>
              <a:t>Melting Permafrost</a:t>
            </a:r>
          </a:p>
          <a:p>
            <a:r>
              <a:rPr lang="en-GB" dirty="0"/>
              <a:t>Consumerism</a:t>
            </a:r>
          </a:p>
        </p:txBody>
      </p:sp>
    </p:spTree>
    <p:extLst>
      <p:ext uri="{BB962C8B-B14F-4D97-AF65-F5344CB8AC3E}">
        <p14:creationId xmlns:p14="http://schemas.microsoft.com/office/powerpoint/2010/main" val="6025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53FA-D36C-4F35-9128-5F070B138DDA}"/>
              </a:ext>
            </a:extLst>
          </p:cNvPr>
          <p:cNvSpPr>
            <a:spLocks noGrp="1"/>
          </p:cNvSpPr>
          <p:nvPr>
            <p:ph type="title"/>
          </p:nvPr>
        </p:nvSpPr>
        <p:spPr/>
        <p:txBody>
          <a:bodyPr>
            <a:normAutofit/>
          </a:bodyPr>
          <a:lstStyle/>
          <a:p>
            <a:pPr algn="ctr"/>
            <a:r>
              <a:rPr lang="en-GB" sz="6000" b="1" dirty="0"/>
              <a:t>TO DO LIST</a:t>
            </a:r>
          </a:p>
        </p:txBody>
      </p:sp>
      <p:sp>
        <p:nvSpPr>
          <p:cNvPr id="3" name="Content Placeholder 2">
            <a:extLst>
              <a:ext uri="{FF2B5EF4-FFF2-40B4-BE49-F238E27FC236}">
                <a16:creationId xmlns:a16="http://schemas.microsoft.com/office/drawing/2014/main" id="{F32B12EE-2EBA-4D4D-8FEC-2DD1057A5598}"/>
              </a:ext>
            </a:extLst>
          </p:cNvPr>
          <p:cNvSpPr>
            <a:spLocks noGrp="1"/>
          </p:cNvSpPr>
          <p:nvPr>
            <p:ph idx="1"/>
          </p:nvPr>
        </p:nvSpPr>
        <p:spPr>
          <a:xfrm>
            <a:off x="0" y="1825625"/>
            <a:ext cx="12192000" cy="4351338"/>
          </a:xfrm>
        </p:spPr>
        <p:txBody>
          <a:bodyPr>
            <a:normAutofit fontScale="92500" lnSpcReduction="20000"/>
          </a:bodyPr>
          <a:lstStyle/>
          <a:p>
            <a:pPr marL="0" indent="0" algn="ctr">
              <a:buNone/>
            </a:pPr>
            <a:r>
              <a:rPr lang="en-GB" dirty="0"/>
              <a:t>Actions for healthy planet </a:t>
            </a:r>
          </a:p>
          <a:p>
            <a:pPr marL="0" indent="0">
              <a:buNone/>
            </a:pPr>
            <a:r>
              <a:rPr lang="en-GB" dirty="0"/>
              <a:t>Save energy at home – reduce the use of oil, coal and gas as energy sources. </a:t>
            </a:r>
          </a:p>
          <a:p>
            <a:r>
              <a:rPr lang="en-GB" dirty="0"/>
              <a:t>End fossils fuels dependence</a:t>
            </a:r>
          </a:p>
          <a:p>
            <a:r>
              <a:rPr lang="en-GB" dirty="0"/>
              <a:t>Change your home’s source of energy (if you can) - renewable energy-solar, wind, biogas etc</a:t>
            </a:r>
          </a:p>
          <a:p>
            <a:r>
              <a:rPr lang="en-GB" dirty="0"/>
              <a:t>Think IT- Think electric cars and other sustainable transport systems</a:t>
            </a:r>
          </a:p>
          <a:p>
            <a:r>
              <a:rPr lang="en-GB" dirty="0"/>
              <a:t>Reduce, Refuse, Reuse, Repair, Recycle </a:t>
            </a:r>
          </a:p>
          <a:p>
            <a:r>
              <a:rPr lang="en-GB" dirty="0"/>
              <a:t>Grow Green Areas (Sequesters)</a:t>
            </a:r>
          </a:p>
          <a:p>
            <a:r>
              <a:rPr lang="en-GB" dirty="0"/>
              <a:t>Avoid packaged products  </a:t>
            </a:r>
          </a:p>
          <a:p>
            <a:r>
              <a:rPr lang="en-GB" dirty="0"/>
              <a:t>Do not promote GMOs</a:t>
            </a:r>
          </a:p>
          <a:p>
            <a:r>
              <a:rPr lang="en-GB" dirty="0"/>
              <a:t>Drive less, Walk more</a:t>
            </a:r>
          </a:p>
          <a:p>
            <a:endParaRPr lang="en-GB" dirty="0"/>
          </a:p>
        </p:txBody>
      </p:sp>
    </p:spTree>
    <p:extLst>
      <p:ext uri="{BB962C8B-B14F-4D97-AF65-F5344CB8AC3E}">
        <p14:creationId xmlns:p14="http://schemas.microsoft.com/office/powerpoint/2010/main" val="347172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B3CC-6C56-4E91-B3B8-49F04DF6D96E}"/>
              </a:ext>
            </a:extLst>
          </p:cNvPr>
          <p:cNvSpPr>
            <a:spLocks noGrp="1"/>
          </p:cNvSpPr>
          <p:nvPr>
            <p:ph type="title"/>
          </p:nvPr>
        </p:nvSpPr>
        <p:spPr/>
        <p:txBody>
          <a:bodyPr/>
          <a:lstStyle/>
          <a:p>
            <a:r>
              <a:rPr lang="en-GB" dirty="0"/>
              <a:t>CONTD</a:t>
            </a:r>
          </a:p>
        </p:txBody>
      </p:sp>
      <p:pic>
        <p:nvPicPr>
          <p:cNvPr id="4" name="Content Placeholder 3">
            <a:extLst>
              <a:ext uri="{FF2B5EF4-FFF2-40B4-BE49-F238E27FC236}">
                <a16:creationId xmlns:a16="http://schemas.microsoft.com/office/drawing/2014/main" id="{EEBF782B-0255-4421-B84A-818F1E5495E3}"/>
              </a:ext>
            </a:extLst>
          </p:cNvPr>
          <p:cNvPicPr>
            <a:picLocks noGrp="1"/>
          </p:cNvPicPr>
          <p:nvPr>
            <p:ph idx="1"/>
          </p:nvPr>
        </p:nvPicPr>
        <p:blipFill>
          <a:blip r:embed="rId2"/>
          <a:stretch>
            <a:fillRect/>
          </a:stretch>
        </p:blipFill>
        <p:spPr>
          <a:xfrm>
            <a:off x="159026" y="1908314"/>
            <a:ext cx="11569148" cy="4823790"/>
          </a:xfrm>
          <a:prstGeom prst="rect">
            <a:avLst/>
          </a:prstGeom>
        </p:spPr>
      </p:pic>
    </p:spTree>
    <p:extLst>
      <p:ext uri="{BB962C8B-B14F-4D97-AF65-F5344CB8AC3E}">
        <p14:creationId xmlns:p14="http://schemas.microsoft.com/office/powerpoint/2010/main" val="403103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D7BC-2D31-4E6A-AD2D-A85AA0D828D5}"/>
              </a:ext>
            </a:extLst>
          </p:cNvPr>
          <p:cNvSpPr>
            <a:spLocks noGrp="1"/>
          </p:cNvSpPr>
          <p:nvPr>
            <p:ph type="title"/>
          </p:nvPr>
        </p:nvSpPr>
        <p:spPr/>
        <p:txBody>
          <a:bodyPr/>
          <a:lstStyle/>
          <a:p>
            <a:r>
              <a:rPr lang="en-GB" dirty="0"/>
              <a:t>CONTD</a:t>
            </a:r>
          </a:p>
        </p:txBody>
      </p:sp>
      <p:pic>
        <p:nvPicPr>
          <p:cNvPr id="4" name="Content Placeholder 3">
            <a:extLst>
              <a:ext uri="{FF2B5EF4-FFF2-40B4-BE49-F238E27FC236}">
                <a16:creationId xmlns:a16="http://schemas.microsoft.com/office/drawing/2014/main" id="{64479EC3-CEC0-44D1-9FC4-5F4890F6AD2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2365" y="2523707"/>
            <a:ext cx="10005392" cy="4142136"/>
          </a:xfrm>
          <a:prstGeom prst="rect">
            <a:avLst/>
          </a:prstGeom>
          <a:noFill/>
          <a:ln>
            <a:noFill/>
          </a:ln>
        </p:spPr>
      </p:pic>
    </p:spTree>
    <p:extLst>
      <p:ext uri="{BB962C8B-B14F-4D97-AF65-F5344CB8AC3E}">
        <p14:creationId xmlns:p14="http://schemas.microsoft.com/office/powerpoint/2010/main" val="242208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BC82-F28D-4E19-8A03-42C0A5C3947F}"/>
              </a:ext>
            </a:extLst>
          </p:cNvPr>
          <p:cNvSpPr>
            <a:spLocks noGrp="1"/>
          </p:cNvSpPr>
          <p:nvPr>
            <p:ph type="title"/>
          </p:nvPr>
        </p:nvSpPr>
        <p:spPr/>
        <p:txBody>
          <a:bodyPr/>
          <a:lstStyle/>
          <a:p>
            <a:r>
              <a:rPr lang="en-GB" dirty="0"/>
              <a:t>CONTD</a:t>
            </a:r>
          </a:p>
        </p:txBody>
      </p:sp>
      <p:pic>
        <p:nvPicPr>
          <p:cNvPr id="4" name="Content Placeholder 3">
            <a:extLst>
              <a:ext uri="{FF2B5EF4-FFF2-40B4-BE49-F238E27FC236}">
                <a16:creationId xmlns:a16="http://schemas.microsoft.com/office/drawing/2014/main" id="{CC5C1710-0A43-44E0-AEA6-8478BCA6F30D}"/>
              </a:ext>
            </a:extLst>
          </p:cNvPr>
          <p:cNvPicPr>
            <a:picLocks noGrp="1"/>
          </p:cNvPicPr>
          <p:nvPr>
            <p:ph idx="1"/>
          </p:nvPr>
        </p:nvPicPr>
        <p:blipFill>
          <a:blip r:embed="rId2"/>
          <a:stretch>
            <a:fillRect/>
          </a:stretch>
        </p:blipFill>
        <p:spPr>
          <a:xfrm>
            <a:off x="838200" y="2199861"/>
            <a:ext cx="10850217" cy="4412974"/>
          </a:xfrm>
          <a:prstGeom prst="rect">
            <a:avLst/>
          </a:prstGeom>
        </p:spPr>
      </p:pic>
    </p:spTree>
    <p:extLst>
      <p:ext uri="{BB962C8B-B14F-4D97-AF65-F5344CB8AC3E}">
        <p14:creationId xmlns:p14="http://schemas.microsoft.com/office/powerpoint/2010/main" val="1297938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5A6B-430B-4B10-9D27-116F176F88E2}"/>
              </a:ext>
            </a:extLst>
          </p:cNvPr>
          <p:cNvSpPr>
            <a:spLocks noGrp="1"/>
          </p:cNvSpPr>
          <p:nvPr>
            <p:ph type="title"/>
          </p:nvPr>
        </p:nvSpPr>
        <p:spPr/>
        <p:txBody>
          <a:bodyPr/>
          <a:lstStyle/>
          <a:p>
            <a:pPr algn="ctr"/>
            <a:r>
              <a:rPr lang="en-GB" b="1" dirty="0"/>
              <a:t>CONCLUSION</a:t>
            </a:r>
            <a:endParaRPr lang="en-GB" dirty="0"/>
          </a:p>
        </p:txBody>
      </p:sp>
      <p:sp>
        <p:nvSpPr>
          <p:cNvPr id="3" name="Content Placeholder 2">
            <a:extLst>
              <a:ext uri="{FF2B5EF4-FFF2-40B4-BE49-F238E27FC236}">
                <a16:creationId xmlns:a16="http://schemas.microsoft.com/office/drawing/2014/main" id="{02F832A8-EF7B-4A3E-954C-E15A712221D1}"/>
              </a:ext>
            </a:extLst>
          </p:cNvPr>
          <p:cNvSpPr>
            <a:spLocks noGrp="1"/>
          </p:cNvSpPr>
          <p:nvPr>
            <p:ph idx="1"/>
          </p:nvPr>
        </p:nvSpPr>
        <p:spPr/>
        <p:txBody>
          <a:bodyPr>
            <a:normAutofit/>
          </a:bodyPr>
          <a:lstStyle/>
          <a:p>
            <a:pPr algn="ctr"/>
            <a:endParaRPr lang="en-GB" sz="4800" b="1" dirty="0"/>
          </a:p>
          <a:p>
            <a:pPr algn="ctr"/>
            <a:r>
              <a:rPr lang="en-GB" sz="4800" b="1" dirty="0" err="1"/>
              <a:t>NISafetyE</a:t>
            </a:r>
            <a:r>
              <a:rPr lang="en-GB" sz="4800" b="1" dirty="0"/>
              <a:t>, The Bedrock of Engineering.</a:t>
            </a:r>
          </a:p>
          <a:p>
            <a:pPr algn="ctr"/>
            <a:r>
              <a:rPr lang="en-GB" sz="4800" b="1" dirty="0"/>
              <a:t>Think Safety, Practice Safety, Live Safety</a:t>
            </a:r>
          </a:p>
          <a:p>
            <a:pPr algn="ctr"/>
            <a:r>
              <a:rPr lang="en-GB" sz="4800" b="1" dirty="0"/>
              <a:t>THANK YOU FOR YOUR TIME.</a:t>
            </a:r>
          </a:p>
          <a:p>
            <a:pPr algn="ctr"/>
            <a:r>
              <a:rPr lang="en-GB" sz="4800" b="1" dirty="0"/>
              <a:t>GOD BLESS YOU</a:t>
            </a:r>
            <a:endParaRPr lang="en-GB" sz="4800" dirty="0"/>
          </a:p>
        </p:txBody>
      </p:sp>
    </p:spTree>
    <p:extLst>
      <p:ext uri="{BB962C8B-B14F-4D97-AF65-F5344CB8AC3E}">
        <p14:creationId xmlns:p14="http://schemas.microsoft.com/office/powerpoint/2010/main" val="251790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FC04-678E-4992-9A55-A94AF20038EC}"/>
              </a:ext>
            </a:extLst>
          </p:cNvPr>
          <p:cNvSpPr>
            <a:spLocks noGrp="1"/>
          </p:cNvSpPr>
          <p:nvPr>
            <p:ph type="title"/>
          </p:nvPr>
        </p:nvSpPr>
        <p:spPr/>
        <p:txBody>
          <a:bodyPr/>
          <a:lstStyle/>
          <a:p>
            <a:pPr algn="ctr"/>
            <a:r>
              <a:rPr lang="en-GB" b="1" dirty="0"/>
              <a:t>DEFINITIONS</a:t>
            </a:r>
          </a:p>
        </p:txBody>
      </p:sp>
      <p:sp>
        <p:nvSpPr>
          <p:cNvPr id="3" name="Content Placeholder 2">
            <a:extLst>
              <a:ext uri="{FF2B5EF4-FFF2-40B4-BE49-F238E27FC236}">
                <a16:creationId xmlns:a16="http://schemas.microsoft.com/office/drawing/2014/main" id="{80DFE0BE-5932-476A-AC84-25CEAF35EE6C}"/>
              </a:ext>
            </a:extLst>
          </p:cNvPr>
          <p:cNvSpPr>
            <a:spLocks noGrp="1"/>
          </p:cNvSpPr>
          <p:nvPr>
            <p:ph idx="1"/>
          </p:nvPr>
        </p:nvSpPr>
        <p:spPr>
          <a:xfrm>
            <a:off x="838199" y="1825624"/>
            <a:ext cx="11115261" cy="5032375"/>
          </a:xfrm>
        </p:spPr>
        <p:txBody>
          <a:bodyPr>
            <a:normAutofit/>
          </a:bodyPr>
          <a:lstStyle/>
          <a:p>
            <a:r>
              <a:rPr lang="en-GB" sz="3200" b="1" dirty="0"/>
              <a:t>Climate change: </a:t>
            </a:r>
            <a:r>
              <a:rPr lang="en-GB" sz="3200" dirty="0"/>
              <a:t>This is a long-term change in the average weather patterns that have come to define earth’s local, regional and global climates. This was first observed by the Swedish Physicist, Svante Arrhenius in 1896</a:t>
            </a:r>
          </a:p>
          <a:p>
            <a:r>
              <a:rPr lang="en-GB" sz="3200" b="1" dirty="0"/>
              <a:t>Occupational Health and Safety: </a:t>
            </a:r>
            <a:r>
              <a:rPr lang="en-GB" sz="3200" dirty="0"/>
              <a:t>This is a multidisciplinary field concerned with the safety, health, and welfare of people </a:t>
            </a:r>
            <a:r>
              <a:rPr lang="en-GB" sz="3200" b="1" dirty="0">
                <a:solidFill>
                  <a:srgbClr val="FF0000"/>
                </a:solidFill>
              </a:rPr>
              <a:t>AT WORK</a:t>
            </a:r>
            <a:r>
              <a:rPr lang="en-GB" sz="3200" b="1" dirty="0"/>
              <a:t> </a:t>
            </a:r>
            <a:r>
              <a:rPr lang="en-GB" sz="3200" dirty="0"/>
              <a:t>(that is, while performing duties required by one's occupation) </a:t>
            </a:r>
          </a:p>
          <a:p>
            <a:r>
              <a:rPr lang="en-GB" sz="3200" b="1" dirty="0"/>
              <a:t>Impact:</a:t>
            </a:r>
            <a:r>
              <a:rPr lang="en-GB" sz="3200" dirty="0"/>
              <a:t> The action of one object coming forcibly into contact with another; A marked effect or influence</a:t>
            </a:r>
          </a:p>
        </p:txBody>
      </p:sp>
    </p:spTree>
    <p:extLst>
      <p:ext uri="{BB962C8B-B14F-4D97-AF65-F5344CB8AC3E}">
        <p14:creationId xmlns:p14="http://schemas.microsoft.com/office/powerpoint/2010/main" val="8745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3A8F-D569-4C3C-BE17-C9E8054B32B5}"/>
              </a:ext>
            </a:extLst>
          </p:cNvPr>
          <p:cNvSpPr>
            <a:spLocks noGrp="1"/>
          </p:cNvSpPr>
          <p:nvPr>
            <p:ph type="title"/>
          </p:nvPr>
        </p:nvSpPr>
        <p:spPr/>
        <p:txBody>
          <a:bodyPr/>
          <a:lstStyle/>
          <a:p>
            <a:pPr algn="ctr"/>
            <a:r>
              <a:rPr lang="en-GB" b="1" dirty="0"/>
              <a:t>STATISTICS</a:t>
            </a:r>
          </a:p>
        </p:txBody>
      </p:sp>
      <p:sp>
        <p:nvSpPr>
          <p:cNvPr id="3" name="Content Placeholder 2">
            <a:extLst>
              <a:ext uri="{FF2B5EF4-FFF2-40B4-BE49-F238E27FC236}">
                <a16:creationId xmlns:a16="http://schemas.microsoft.com/office/drawing/2014/main" id="{BBDCDDC7-6B99-4AC7-AD86-03220CA15BD6}"/>
              </a:ext>
            </a:extLst>
          </p:cNvPr>
          <p:cNvSpPr>
            <a:spLocks noGrp="1"/>
          </p:cNvSpPr>
          <p:nvPr>
            <p:ph idx="1"/>
          </p:nvPr>
        </p:nvSpPr>
        <p:spPr>
          <a:xfrm>
            <a:off x="0" y="1825625"/>
            <a:ext cx="12192000" cy="4351338"/>
          </a:xfrm>
        </p:spPr>
        <p:txBody>
          <a:bodyPr>
            <a:normAutofit lnSpcReduction="10000"/>
          </a:bodyPr>
          <a:lstStyle/>
          <a:p>
            <a:r>
              <a:rPr lang="en-GB" sz="3200" dirty="0"/>
              <a:t>Earth’s temperature has risen by an average of 0.11degree centigrade per decade since 1850 . 1850 – 2024 = roughly 18 decades</a:t>
            </a:r>
          </a:p>
          <a:p>
            <a:r>
              <a:rPr lang="en-GB" sz="3200" dirty="0"/>
              <a:t>= 18 decades x 0.11 = 1.98 degrees (increment in temperature)</a:t>
            </a:r>
          </a:p>
          <a:p>
            <a:r>
              <a:rPr lang="en-GB" b="1" dirty="0"/>
              <a:t>From 1982, the rate of warming changed to 0.36. 1982-2024 = 3decades</a:t>
            </a:r>
          </a:p>
          <a:p>
            <a:r>
              <a:rPr lang="en-GB" sz="3200" dirty="0"/>
              <a:t>= 0.36 x3 = 1.08degrees (incremental increment in temperature)</a:t>
            </a:r>
          </a:p>
          <a:p>
            <a:r>
              <a:rPr lang="en-GB" sz="3200" dirty="0"/>
              <a:t>Records show the ten warmest years to be 2014- 2023</a:t>
            </a:r>
          </a:p>
          <a:p>
            <a:r>
              <a:rPr lang="en-GB" sz="3200" dirty="0"/>
              <a:t>2023 increased to 1.18 degree centigrade</a:t>
            </a:r>
          </a:p>
          <a:p>
            <a:r>
              <a:rPr lang="en-GB" sz="3200" dirty="0"/>
              <a:t>2024 has rubbished them all (with exponential increment in temperature)</a:t>
            </a:r>
          </a:p>
        </p:txBody>
      </p:sp>
    </p:spTree>
    <p:extLst>
      <p:ext uri="{BB962C8B-B14F-4D97-AF65-F5344CB8AC3E}">
        <p14:creationId xmlns:p14="http://schemas.microsoft.com/office/powerpoint/2010/main" val="298052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FC04-678E-4992-9A55-A94AF20038EC}"/>
              </a:ext>
            </a:extLst>
          </p:cNvPr>
          <p:cNvSpPr>
            <a:spLocks noGrp="1"/>
          </p:cNvSpPr>
          <p:nvPr>
            <p:ph type="title"/>
          </p:nvPr>
        </p:nvSpPr>
        <p:spPr/>
        <p:txBody>
          <a:bodyPr/>
          <a:lstStyle/>
          <a:p>
            <a:r>
              <a:rPr lang="en-GB" dirty="0"/>
              <a:t>				</a:t>
            </a:r>
            <a:r>
              <a:rPr lang="en-GB" b="1" dirty="0"/>
              <a:t>STAT. CONTD</a:t>
            </a:r>
          </a:p>
        </p:txBody>
      </p:sp>
      <p:sp>
        <p:nvSpPr>
          <p:cNvPr id="3" name="Content Placeholder 2">
            <a:extLst>
              <a:ext uri="{FF2B5EF4-FFF2-40B4-BE49-F238E27FC236}">
                <a16:creationId xmlns:a16="http://schemas.microsoft.com/office/drawing/2014/main" id="{80DFE0BE-5932-476A-AC84-25CEAF35EE6C}"/>
              </a:ext>
            </a:extLst>
          </p:cNvPr>
          <p:cNvSpPr>
            <a:spLocks noGrp="1"/>
          </p:cNvSpPr>
          <p:nvPr>
            <p:ph idx="1"/>
          </p:nvPr>
        </p:nvSpPr>
        <p:spPr/>
        <p:txBody>
          <a:bodyPr>
            <a:normAutofit/>
          </a:bodyPr>
          <a:lstStyle/>
          <a:p>
            <a:r>
              <a:rPr lang="en-GB" sz="4000" dirty="0"/>
              <a:t>By 2030, up to 3.8% of the total working hours could be lost because of climate induced high temperatures.</a:t>
            </a:r>
          </a:p>
          <a:p>
            <a:r>
              <a:rPr lang="en-GB" sz="4000" dirty="0"/>
              <a:t>Poor air quality, disease-carrying pests, flooding and wildfires will also impact workers and lead to job losses.</a:t>
            </a:r>
          </a:p>
        </p:txBody>
      </p:sp>
    </p:spTree>
    <p:extLst>
      <p:ext uri="{BB962C8B-B14F-4D97-AF65-F5344CB8AC3E}">
        <p14:creationId xmlns:p14="http://schemas.microsoft.com/office/powerpoint/2010/main" val="64812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F5A3-40C6-4381-A84F-493E12B804A6}"/>
              </a:ext>
            </a:extLst>
          </p:cNvPr>
          <p:cNvSpPr>
            <a:spLocks noGrp="1"/>
          </p:cNvSpPr>
          <p:nvPr>
            <p:ph type="title"/>
          </p:nvPr>
        </p:nvSpPr>
        <p:spPr/>
        <p:txBody>
          <a:bodyPr/>
          <a:lstStyle/>
          <a:p>
            <a:r>
              <a:rPr lang="en-GB" dirty="0"/>
              <a:t>				</a:t>
            </a:r>
            <a:r>
              <a:rPr lang="en-GB" b="1" dirty="0"/>
              <a:t>IMPACTS</a:t>
            </a:r>
          </a:p>
        </p:txBody>
      </p:sp>
      <p:sp>
        <p:nvSpPr>
          <p:cNvPr id="3" name="Content Placeholder 2">
            <a:extLst>
              <a:ext uri="{FF2B5EF4-FFF2-40B4-BE49-F238E27FC236}">
                <a16:creationId xmlns:a16="http://schemas.microsoft.com/office/drawing/2014/main" id="{6F72559F-7DBE-4A7B-82F0-219BE483FC2E}"/>
              </a:ext>
            </a:extLst>
          </p:cNvPr>
          <p:cNvSpPr>
            <a:spLocks noGrp="1"/>
          </p:cNvSpPr>
          <p:nvPr>
            <p:ph idx="1"/>
          </p:nvPr>
        </p:nvSpPr>
        <p:spPr>
          <a:xfrm>
            <a:off x="172277" y="1825625"/>
            <a:ext cx="11754679" cy="4351338"/>
          </a:xfrm>
        </p:spPr>
        <p:txBody>
          <a:bodyPr>
            <a:normAutofit lnSpcReduction="10000"/>
          </a:bodyPr>
          <a:lstStyle/>
          <a:p>
            <a:r>
              <a:rPr lang="en-GB" sz="3200" dirty="0"/>
              <a:t>Not fewer than 1.6 billion workers are exposed to UV radiation</a:t>
            </a:r>
          </a:p>
          <a:p>
            <a:r>
              <a:rPr lang="en-GB" sz="3200" dirty="0"/>
              <a:t>More than 18,960 work-related deaths annually arising from </a:t>
            </a:r>
            <a:r>
              <a:rPr lang="en-GB" sz="3200" dirty="0" err="1"/>
              <a:t>nonmeloma</a:t>
            </a:r>
            <a:endParaRPr lang="en-GB" sz="3200" dirty="0"/>
          </a:p>
          <a:p>
            <a:r>
              <a:rPr lang="en-GB" sz="3200" dirty="0"/>
              <a:t>No fewer than 1.6 billion exposed to workplace air pollution resulting in not fewer than 860,000 work-related deaths among outdoor workers annually</a:t>
            </a:r>
          </a:p>
          <a:p>
            <a:r>
              <a:rPr lang="en-GB" sz="3200" dirty="0"/>
              <a:t>Respiratory and heart diseases, pest-related diseases like Lyme diseases and West Nile Virus, Water-and – Food related illnesses, and injuries and deaths</a:t>
            </a:r>
          </a:p>
        </p:txBody>
      </p:sp>
    </p:spTree>
    <p:extLst>
      <p:ext uri="{BB962C8B-B14F-4D97-AF65-F5344CB8AC3E}">
        <p14:creationId xmlns:p14="http://schemas.microsoft.com/office/powerpoint/2010/main" val="111125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FD0C-356F-4EB8-A477-380F826307E3}"/>
              </a:ext>
            </a:extLst>
          </p:cNvPr>
          <p:cNvSpPr>
            <a:spLocks noGrp="1"/>
          </p:cNvSpPr>
          <p:nvPr>
            <p:ph type="title"/>
          </p:nvPr>
        </p:nvSpPr>
        <p:spPr/>
        <p:txBody>
          <a:bodyPr/>
          <a:lstStyle/>
          <a:p>
            <a:r>
              <a:rPr lang="en-GB" b="1" dirty="0"/>
              <a:t>				IMPACTS CONTD</a:t>
            </a:r>
            <a:endParaRPr lang="en-GB" dirty="0"/>
          </a:p>
        </p:txBody>
      </p:sp>
      <p:sp>
        <p:nvSpPr>
          <p:cNvPr id="3" name="Content Placeholder 2">
            <a:extLst>
              <a:ext uri="{FF2B5EF4-FFF2-40B4-BE49-F238E27FC236}">
                <a16:creationId xmlns:a16="http://schemas.microsoft.com/office/drawing/2014/main" id="{1FBFED50-5763-4E1F-BC7F-A393EE3E6B54}"/>
              </a:ext>
            </a:extLst>
          </p:cNvPr>
          <p:cNvSpPr>
            <a:spLocks noGrp="1"/>
          </p:cNvSpPr>
          <p:nvPr>
            <p:ph idx="1"/>
          </p:nvPr>
        </p:nvSpPr>
        <p:spPr/>
        <p:txBody>
          <a:bodyPr/>
          <a:lstStyle/>
          <a:p>
            <a:r>
              <a:rPr lang="en-GB" dirty="0"/>
              <a:t>As climate change intensifies, workers around the globe find themselves at an increased risk of exposure to hazards such as excessive heat, ultraviolet radiation, extreme weather events, air pollution, vector-borne diseases and agrochemicals</a:t>
            </a:r>
          </a:p>
          <a:p>
            <a:r>
              <a:rPr lang="en-GB" dirty="0"/>
              <a:t>More humidity and moisture can lead to increase in mould, bacteria, and pest, which can worsen asthma and other respiratory effects for indoor workers in damp environment.</a:t>
            </a:r>
          </a:p>
          <a:p>
            <a:r>
              <a:rPr lang="en-GB" dirty="0"/>
              <a:t>Certain workers may be part of other groups vulnerable to climate change. This can increase their health risks.</a:t>
            </a:r>
          </a:p>
          <a:p>
            <a:endParaRPr lang="en-GB" dirty="0"/>
          </a:p>
        </p:txBody>
      </p:sp>
    </p:spTree>
    <p:extLst>
      <p:ext uri="{BB962C8B-B14F-4D97-AF65-F5344CB8AC3E}">
        <p14:creationId xmlns:p14="http://schemas.microsoft.com/office/powerpoint/2010/main" val="296421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FC04-678E-4992-9A55-A94AF20038EC}"/>
              </a:ext>
            </a:extLst>
          </p:cNvPr>
          <p:cNvSpPr>
            <a:spLocks noGrp="1"/>
          </p:cNvSpPr>
          <p:nvPr>
            <p:ph type="title"/>
          </p:nvPr>
        </p:nvSpPr>
        <p:spPr/>
        <p:txBody>
          <a:bodyPr/>
          <a:lstStyle/>
          <a:p>
            <a:r>
              <a:rPr lang="en-GB" dirty="0"/>
              <a:t>SAFETY CONCERNS OF CLIMATE CHANGE</a:t>
            </a:r>
          </a:p>
        </p:txBody>
      </p:sp>
      <p:sp>
        <p:nvSpPr>
          <p:cNvPr id="3" name="Content Placeholder 2">
            <a:extLst>
              <a:ext uri="{FF2B5EF4-FFF2-40B4-BE49-F238E27FC236}">
                <a16:creationId xmlns:a16="http://schemas.microsoft.com/office/drawing/2014/main" id="{80DFE0BE-5932-476A-AC84-25CEAF35EE6C}"/>
              </a:ext>
            </a:extLst>
          </p:cNvPr>
          <p:cNvSpPr>
            <a:spLocks noGrp="1"/>
          </p:cNvSpPr>
          <p:nvPr>
            <p:ph idx="1"/>
          </p:nvPr>
        </p:nvSpPr>
        <p:spPr/>
        <p:txBody>
          <a:bodyPr/>
          <a:lstStyle/>
          <a:p>
            <a:r>
              <a:rPr lang="en-GB" dirty="0"/>
              <a:t>Increased ambient temperatures</a:t>
            </a:r>
          </a:p>
          <a:p>
            <a:r>
              <a:rPr lang="en-GB" dirty="0"/>
              <a:t>Air pollution</a:t>
            </a:r>
          </a:p>
          <a:p>
            <a:r>
              <a:rPr lang="en-GB" dirty="0"/>
              <a:t>Ozone depletion leading to increased ultraviolet radiation</a:t>
            </a:r>
          </a:p>
          <a:p>
            <a:r>
              <a:rPr lang="en-GB" dirty="0"/>
              <a:t>Extreme weathers. These impact on safe drinking water because as the climate changes. </a:t>
            </a:r>
          </a:p>
          <a:p>
            <a:r>
              <a:rPr lang="en-GB" dirty="0"/>
              <a:t>Increase in mental health effects</a:t>
            </a:r>
          </a:p>
          <a:p>
            <a:r>
              <a:rPr lang="en-GB" dirty="0"/>
              <a:t>Sea levels are rising and the oceans are becoming warmer</a:t>
            </a:r>
          </a:p>
          <a:p>
            <a:r>
              <a:rPr lang="en-GB" dirty="0"/>
              <a:t>Rivers Eutrophication</a:t>
            </a:r>
          </a:p>
        </p:txBody>
      </p:sp>
    </p:spTree>
    <p:extLst>
      <p:ext uri="{BB962C8B-B14F-4D97-AF65-F5344CB8AC3E}">
        <p14:creationId xmlns:p14="http://schemas.microsoft.com/office/powerpoint/2010/main" val="1877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FC04-678E-4992-9A55-A94AF20038EC}"/>
              </a:ext>
            </a:extLst>
          </p:cNvPr>
          <p:cNvSpPr>
            <a:spLocks noGrp="1"/>
          </p:cNvSpPr>
          <p:nvPr>
            <p:ph type="title"/>
          </p:nvPr>
        </p:nvSpPr>
        <p:spPr>
          <a:xfrm>
            <a:off x="225287" y="365126"/>
            <a:ext cx="11781183" cy="907084"/>
          </a:xfrm>
        </p:spPr>
        <p:txBody>
          <a:bodyPr/>
          <a:lstStyle/>
          <a:p>
            <a:pPr algn="ctr"/>
            <a:r>
              <a:rPr lang="en-GB" b="1" dirty="0"/>
              <a:t>The Carbon Cycle- The Cradle of Climate Change</a:t>
            </a:r>
          </a:p>
        </p:txBody>
      </p:sp>
      <p:pic>
        <p:nvPicPr>
          <p:cNvPr id="4" name="Content Placeholder 3">
            <a:extLst>
              <a:ext uri="{FF2B5EF4-FFF2-40B4-BE49-F238E27FC236}">
                <a16:creationId xmlns:a16="http://schemas.microsoft.com/office/drawing/2014/main" id="{9AE7B196-2381-4FCA-B9B1-B12FA9BC56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330" y="1484246"/>
            <a:ext cx="11251096" cy="5758070"/>
          </a:xfrm>
        </p:spPr>
      </p:pic>
    </p:spTree>
    <p:extLst>
      <p:ext uri="{BB962C8B-B14F-4D97-AF65-F5344CB8AC3E}">
        <p14:creationId xmlns:p14="http://schemas.microsoft.com/office/powerpoint/2010/main" val="4144808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55FF-6D6F-4C72-A09E-5FFAB909D153}"/>
              </a:ext>
            </a:extLst>
          </p:cNvPr>
          <p:cNvSpPr>
            <a:spLocks noGrp="1"/>
          </p:cNvSpPr>
          <p:nvPr>
            <p:ph type="title"/>
          </p:nvPr>
        </p:nvSpPr>
        <p:spPr/>
        <p:txBody>
          <a:bodyPr/>
          <a:lstStyle/>
          <a:p>
            <a:r>
              <a:rPr lang="en-GB" dirty="0"/>
              <a:t>HOW CARBON ENTERS THE ATMOSPHERE</a:t>
            </a:r>
          </a:p>
        </p:txBody>
      </p:sp>
      <p:sp>
        <p:nvSpPr>
          <p:cNvPr id="3" name="Content Placeholder 2">
            <a:extLst>
              <a:ext uri="{FF2B5EF4-FFF2-40B4-BE49-F238E27FC236}">
                <a16:creationId xmlns:a16="http://schemas.microsoft.com/office/drawing/2014/main" id="{6230878D-CAF0-43B0-B763-C85A2FD550E5}"/>
              </a:ext>
            </a:extLst>
          </p:cNvPr>
          <p:cNvSpPr>
            <a:spLocks noGrp="1"/>
          </p:cNvSpPr>
          <p:nvPr>
            <p:ph idx="1"/>
          </p:nvPr>
        </p:nvSpPr>
        <p:spPr/>
        <p:txBody>
          <a:bodyPr>
            <a:normAutofit fontScale="77500" lnSpcReduction="20000"/>
          </a:bodyPr>
          <a:lstStyle/>
          <a:p>
            <a:r>
              <a:rPr lang="en-GB" dirty="0"/>
              <a:t>The carbonate—CO3</a:t>
            </a:r>
            <a:r>
              <a:rPr lang="en-GB" sz="2600" baseline="30000" dirty="0"/>
              <a:t>2− </a:t>
            </a:r>
            <a:r>
              <a:rPr lang="en-GB" dirty="0"/>
              <a:t>released in this process combines with Ca</a:t>
            </a:r>
            <a:r>
              <a:rPr lang="en-GB" baseline="30000" dirty="0"/>
              <a:t>2+ </a:t>
            </a:r>
            <a:r>
              <a:rPr lang="en-GB" dirty="0"/>
              <a:t>{Ca}^{2+}Ca</a:t>
            </a:r>
            <a:r>
              <a:rPr lang="en-GB" baseline="30000" dirty="0"/>
              <a:t>2+ </a:t>
            </a:r>
            <a:r>
              <a:rPr lang="en-GB" dirty="0"/>
              <a:t>ions to make calcium carbonate—CaCO3 a key component of the shells of marine organisms. When the organisms die, their remains may sink and eventually become part of the sediment on the ocean floor. Over geologic time, the sediment turns into limestone, which is the largest carbon reservoir on Earth.</a:t>
            </a:r>
          </a:p>
          <a:p>
            <a:r>
              <a:rPr lang="en-GB" dirty="0"/>
              <a:t>On land, carbon is stored in soil as organic carbon from the decomposition of living organisms or as inorganic carbon from weathering of terrestrial rock and minerals. Deeper under the ground are fossil fuels such as oil, coal, and natural gas, which are the remains of plants decomposed under anaerobic—oxygen-free—conditions. Fossil fuels take millions of years to form. When humans burn them, carbon is released into the atmosphere as </a:t>
            </a:r>
            <a:r>
              <a:rPr lang="en-US" altLang="en-US" dirty="0">
                <a:latin typeface="Arial" panose="020B0604020202020204" pitchFamily="34" charset="0"/>
              </a:rPr>
              <a:t>carbon (iv) oxide</a:t>
            </a:r>
            <a:r>
              <a:rPr lang="en-GB" dirty="0"/>
              <a:t>.</a:t>
            </a:r>
          </a:p>
          <a:p>
            <a:r>
              <a:rPr lang="en-GB" dirty="0"/>
              <a:t>Another way for carbon to enter the atmosphere is by the eruption of volcanoes. Carbon-containing sediments in the ocean floor are taken deep within the Earth in a process called subduction, in which one tectonic plate moves under another. This process forms </a:t>
            </a:r>
            <a:r>
              <a:rPr lang="en-US" altLang="en-US" dirty="0">
                <a:latin typeface="Arial" panose="020B0604020202020204" pitchFamily="34" charset="0"/>
              </a:rPr>
              <a:t>carbon (iv) oxide</a:t>
            </a:r>
            <a:r>
              <a:rPr lang="en-GB" dirty="0"/>
              <a:t>, which can be released into the atmosphere by volcanic eruptions or hydrothermal vents.</a:t>
            </a:r>
          </a:p>
          <a:p>
            <a:endParaRPr lang="en-GB" dirty="0"/>
          </a:p>
        </p:txBody>
      </p:sp>
    </p:spTree>
    <p:extLst>
      <p:ext uri="{BB962C8B-B14F-4D97-AF65-F5344CB8AC3E}">
        <p14:creationId xmlns:p14="http://schemas.microsoft.com/office/powerpoint/2010/main" val="372934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1184</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THE IMPACTS OF CLIMATE CHANGE ON OCCUPATIONAL HEALTH AND SAFETY</vt:lpstr>
      <vt:lpstr>DEFINITIONS</vt:lpstr>
      <vt:lpstr>STATISTICS</vt:lpstr>
      <vt:lpstr>    STAT. CONTD</vt:lpstr>
      <vt:lpstr>    IMPACTS</vt:lpstr>
      <vt:lpstr>    IMPACTS CONTD</vt:lpstr>
      <vt:lpstr>SAFETY CONCERNS OF CLIMATE CHANGE</vt:lpstr>
      <vt:lpstr>The Carbon Cycle- The Cradle of Climate Change</vt:lpstr>
      <vt:lpstr>HOW CARBON ENTERS THE ATMOSPHERE</vt:lpstr>
      <vt:lpstr>Human impacts on the carbon cycle</vt:lpstr>
      <vt:lpstr>OZONE DEPLETION AND GLOBAL WARMING</vt:lpstr>
      <vt:lpstr>CONTD</vt:lpstr>
      <vt:lpstr>CAUSES OF GLOBAL WARMING</vt:lpstr>
      <vt:lpstr>TO DO LIST</vt:lpstr>
      <vt:lpstr>CONTD</vt:lpstr>
      <vt:lpstr>CONTD</vt:lpstr>
      <vt:lpstr>CONTD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IMPACTS OF CLIMATE CHANGE ON OCCUPATIONAL HEALTH AND SAFETY</dc:title>
  <dc:creator>mma akamba</dc:creator>
  <cp:lastModifiedBy>mma akamba</cp:lastModifiedBy>
  <cp:revision>16</cp:revision>
  <dcterms:created xsi:type="dcterms:W3CDTF">2024-04-26T14:59:39Z</dcterms:created>
  <dcterms:modified xsi:type="dcterms:W3CDTF">2024-04-29T15:34:50Z</dcterms:modified>
</cp:coreProperties>
</file>